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8"/>
  </p:notesMasterIdLst>
  <p:sldIdLst>
    <p:sldId id="272" r:id="rId2"/>
    <p:sldId id="267" r:id="rId3"/>
    <p:sldId id="268" r:id="rId4"/>
    <p:sldId id="269" r:id="rId5"/>
    <p:sldId id="271" r:id="rId6"/>
    <p:sldId id="270" r:id="rId7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194555E-7650-48EC-8054-9A0EBF577EE1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r-HR" noProof="0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noProof="0"/>
              <a:t>Kliknite da biste uredili stilove teksta matrice</a:t>
            </a:r>
          </a:p>
          <a:p>
            <a:pPr lvl="1"/>
            <a:r>
              <a:rPr lang="hr-HR" noProof="0"/>
              <a:t>Druga razina</a:t>
            </a:r>
          </a:p>
          <a:p>
            <a:pPr lvl="2"/>
            <a:r>
              <a:rPr lang="hr-HR" noProof="0"/>
              <a:t>Treća razina</a:t>
            </a:r>
          </a:p>
          <a:p>
            <a:pPr lvl="3"/>
            <a:r>
              <a:rPr lang="hr-HR" noProof="0"/>
              <a:t>Četvrta razina</a:t>
            </a:r>
          </a:p>
          <a:p>
            <a:pPr lvl="4"/>
            <a:r>
              <a:rPr lang="hr-HR" noProof="0"/>
              <a:t>Peta razina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900BEAE-7829-494D-B9FE-08B975F37D5D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72000"/>
            <a:ext cx="7772400" cy="1470025"/>
          </a:xfrm>
        </p:spPr>
        <p:txBody>
          <a:bodyPr>
            <a:normAutofit/>
          </a:bodyPr>
          <a:lstStyle>
            <a:lvl1pPr marL="288000" algn="l">
              <a:defRPr sz="1900" b="1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hr-HR"/>
              <a:t>Kliknite da biste uredili stil naslova matrice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1222744"/>
            <a:ext cx="6400800" cy="4880344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DCAB3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dirty="0"/>
              <a:t>Kliknite da biste uredili stil podnaslova matrice</a:t>
            </a:r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BCDD51-1C42-4841-A3AF-20679336CE11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95E123-B41F-456A-99AE-6CEFC9F4B093}" type="slidenum">
              <a:rPr lang="hr-HR"/>
              <a:pPr>
                <a:defRPr/>
              </a:pPr>
              <a:t>‹#›</a:t>
            </a:fld>
            <a:endParaRPr lang="hr-HR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19B66044-D377-4679-8F9B-CD42B2A2B0A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85953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622841-E175-4A82-BB3D-5E98168EEBAE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BE8D3B-13D1-4330-BD77-776396832234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C9A2CE-FB75-4AFB-9F65-CD19B5444830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6837F5-6283-4608-8FF9-12323C5B8D44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0F4AC0-7782-4B9D-8F6C-E05E09E20549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AD3551-F7E3-4243-840F-FE4D8C5126A9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A9175-FC11-4FD8-852C-13F74B02C17D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08F0B-1B3E-4588-94AF-A8707437375F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DABD1-E47B-4A2F-8BFF-D971F4CF60CD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6D26C6-69D9-4FDF-94D1-2B82DC3EC28A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8D3850-6768-4161-81A4-9874EFB393CC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8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9E4E92-B525-4BD2-8DC4-A9DED2451AF2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CF12A2-04D0-431B-8CC8-70DEB8413318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4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468094-6B86-46DD-AF51-CA4ECEC9DB1E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DA03CB-527E-4879-965D-2330E86F98B4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4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7BBAB4-BD43-40F5-8AE7-3E16C83441E1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6B745D-8F8A-46D1-98FA-E54B64BDBEB6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AFCF83-E5FA-45CA-A839-CA4093FE282C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r-HR" noProof="0"/>
              <a:t>Kliknite ikonu da biste dodali  sliku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0A9E42-8A49-415C-BA68-02FE5C755B6E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6B52C0-5DCB-4121-B229-77669612CF7A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zervirano mjesto naslova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/>
              <a:t>Kliknite da biste uredili stil naslova matrice</a:t>
            </a:r>
          </a:p>
        </p:txBody>
      </p:sp>
      <p:sp>
        <p:nvSpPr>
          <p:cNvPr id="4099" name="Rezervirano mjesto teksta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5D3A891-DF6D-4E8A-929B-F1A02E92A867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226CB93-62C1-4CEC-A993-F3CABBA600F4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9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image" Target="../media/image4.wmf"/><Relationship Id="rId7" Type="http://schemas.openxmlformats.org/officeDocument/2006/relationships/image" Target="../media/image6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8.wmf"/><Relationship Id="rId5" Type="http://schemas.openxmlformats.org/officeDocument/2006/relationships/image" Target="../media/image5.wmf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4.bin"/><Relationship Id="rId9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image" Target="../media/image9.wmf"/><Relationship Id="rId7" Type="http://schemas.openxmlformats.org/officeDocument/2006/relationships/image" Target="../media/image11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9.bin"/><Relationship Id="rId9" Type="http://schemas.openxmlformats.org/officeDocument/2006/relationships/image" Target="../media/image12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Subtitle 2"/>
          <p:cNvSpPr>
            <a:spLocks noGrp="1"/>
          </p:cNvSpPr>
          <p:nvPr>
            <p:ph type="subTitle" idx="1"/>
          </p:nvPr>
        </p:nvSpPr>
        <p:spPr>
          <a:xfrm>
            <a:off x="1371600" y="3008243"/>
            <a:ext cx="6400800" cy="3094107"/>
          </a:xfrm>
        </p:spPr>
        <p:txBody>
          <a:bodyPr/>
          <a:lstStyle/>
          <a:p>
            <a:r>
              <a:rPr lang="hr-HR" sz="4400" dirty="0">
                <a:solidFill>
                  <a:schemeClr val="tx1"/>
                </a:solidFill>
              </a:rPr>
              <a:t>2.3.1. Proporcija ili razmjer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056479F-B581-4BEB-BD94-CDAC92D91C56}"/>
              </a:ext>
            </a:extLst>
          </p:cNvPr>
          <p:cNvSpPr txBox="1">
            <a:spLocks/>
          </p:cNvSpPr>
          <p:nvPr/>
        </p:nvSpPr>
        <p:spPr bwMode="auto">
          <a:xfrm>
            <a:off x="1027045" y="1638295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60000"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bg1"/>
                </a:solidFill>
                <a:latin typeface="Myriad Pro" pitchFamily="34" charset="0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58775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yriad Pro" pitchFamily="34" charset="0"/>
                <a:ea typeface="+mj-ea"/>
                <a:cs typeface="+mj-cs"/>
              </a:rPr>
              <a:t>2. ALGEBARSKI IZRAZI, JEDNADŽBE I NJIHOVA PRIMJENA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Zaobljeni pravokutnik 20"/>
          <p:cNvSpPr/>
          <p:nvPr/>
        </p:nvSpPr>
        <p:spPr>
          <a:xfrm>
            <a:off x="3076221" y="5096941"/>
            <a:ext cx="1586089" cy="1247417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2" name="Zaobljeni pravokutnik 1"/>
          <p:cNvSpPr/>
          <p:nvPr/>
        </p:nvSpPr>
        <p:spPr>
          <a:xfrm>
            <a:off x="666044" y="406399"/>
            <a:ext cx="7529689" cy="824089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034" name="TekstniOkvir 2"/>
          <p:cNvSpPr txBox="1">
            <a:spLocks noChangeArrowheads="1"/>
          </p:cNvSpPr>
          <p:nvPr/>
        </p:nvSpPr>
        <p:spPr bwMode="auto">
          <a:xfrm>
            <a:off x="812800" y="487363"/>
            <a:ext cx="7315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/>
              <a:t>Jednakost omjera </a:t>
            </a:r>
            <a:r>
              <a:rPr lang="hr-HR" i="1"/>
              <a:t>a : b = c : d,                                   </a:t>
            </a:r>
            <a:r>
              <a:rPr lang="hr-HR"/>
              <a:t>zove se </a:t>
            </a:r>
            <a:r>
              <a:rPr lang="hr-HR" b="1"/>
              <a:t>proporcija</a:t>
            </a:r>
            <a:r>
              <a:rPr lang="hr-HR"/>
              <a:t> ili </a:t>
            </a:r>
            <a:r>
              <a:rPr lang="hr-HR" b="1"/>
              <a:t>razmjer</a:t>
            </a:r>
            <a:r>
              <a:rPr lang="hr-HR"/>
              <a:t>.</a:t>
            </a:r>
          </a:p>
        </p:txBody>
      </p:sp>
      <p:graphicFrame>
        <p:nvGraphicFramePr>
          <p:cNvPr id="1026" name="Object 1"/>
          <p:cNvGraphicFramePr>
            <a:graphicFrameLocks noChangeAspect="1"/>
          </p:cNvGraphicFramePr>
          <p:nvPr/>
        </p:nvGraphicFramePr>
        <p:xfrm>
          <a:off x="4052888" y="563563"/>
          <a:ext cx="20447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2" imgW="2044440" imgH="266400" progId="Equation.DSMT4">
                  <p:embed/>
                </p:oleObj>
              </mc:Choice>
              <mc:Fallback>
                <p:oleObj name="Equation" r:id="rId2" imgW="2044440" imgH="2664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2888" y="563563"/>
                        <a:ext cx="20447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Pravokutnik 5"/>
          <p:cNvSpPr/>
          <p:nvPr/>
        </p:nvSpPr>
        <p:spPr>
          <a:xfrm>
            <a:off x="3130059" y="1522740"/>
            <a:ext cx="1426994" cy="40011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2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RAZMJER</a:t>
            </a:r>
          </a:p>
        </p:txBody>
      </p:sp>
      <p:sp>
        <p:nvSpPr>
          <p:cNvPr id="7" name="TekstniOkvir 6"/>
          <p:cNvSpPr txBox="1">
            <a:spLocks noChangeArrowheads="1"/>
          </p:cNvSpPr>
          <p:nvPr/>
        </p:nvSpPr>
        <p:spPr bwMode="auto">
          <a:xfrm>
            <a:off x="5046663" y="2184400"/>
            <a:ext cx="364648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892175" indent="-892175"/>
            <a:r>
              <a:rPr lang="hr-HR"/>
              <a:t>Čitamo:  </a:t>
            </a:r>
            <a:r>
              <a:rPr lang="hr-HR" i="1"/>
              <a:t>a</a:t>
            </a:r>
            <a:r>
              <a:rPr lang="hr-HR"/>
              <a:t> prema </a:t>
            </a:r>
            <a:r>
              <a:rPr lang="hr-HR" i="1"/>
              <a:t>b </a:t>
            </a:r>
            <a:r>
              <a:rPr lang="hr-HR"/>
              <a:t>odnosi se kao</a:t>
            </a:r>
            <a:r>
              <a:rPr lang="hr-HR" i="1"/>
              <a:t>  c </a:t>
            </a:r>
            <a:r>
              <a:rPr lang="hr-HR"/>
              <a:t>prema</a:t>
            </a:r>
            <a:r>
              <a:rPr lang="hr-HR" i="1"/>
              <a:t> d</a:t>
            </a:r>
          </a:p>
        </p:txBody>
      </p:sp>
      <p:sp>
        <p:nvSpPr>
          <p:cNvPr id="8" name="Elipsa 7"/>
          <p:cNvSpPr/>
          <p:nvPr/>
        </p:nvSpPr>
        <p:spPr>
          <a:xfrm>
            <a:off x="3059113" y="2036763"/>
            <a:ext cx="252412" cy="5984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9" name="Elipsa 8"/>
          <p:cNvSpPr/>
          <p:nvPr/>
        </p:nvSpPr>
        <p:spPr>
          <a:xfrm>
            <a:off x="4397375" y="2032000"/>
            <a:ext cx="252413" cy="5984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1" name="TekstniOkvir 10"/>
          <p:cNvSpPr txBox="1">
            <a:spLocks noChangeArrowheads="1"/>
          </p:cNvSpPr>
          <p:nvPr/>
        </p:nvSpPr>
        <p:spPr bwMode="auto">
          <a:xfrm>
            <a:off x="3194050" y="2627313"/>
            <a:ext cx="137795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hr-HR">
                <a:solidFill>
                  <a:srgbClr val="0070C0"/>
                </a:solidFill>
              </a:rPr>
              <a:t>unutarnji članovi razmjera</a:t>
            </a:r>
          </a:p>
        </p:txBody>
      </p:sp>
      <p:sp>
        <p:nvSpPr>
          <p:cNvPr id="13" name="TekstniOkvir 12"/>
          <p:cNvSpPr txBox="1">
            <a:spLocks noChangeArrowheads="1"/>
          </p:cNvSpPr>
          <p:nvPr/>
        </p:nvSpPr>
        <p:spPr bwMode="auto">
          <a:xfrm>
            <a:off x="2743200" y="3692525"/>
            <a:ext cx="224631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hr-HR">
                <a:solidFill>
                  <a:srgbClr val="FF0000"/>
                </a:solidFill>
              </a:rPr>
              <a:t>vanjski </a:t>
            </a:r>
          </a:p>
          <a:p>
            <a:pPr algn="ctr"/>
            <a:r>
              <a:rPr lang="hr-HR">
                <a:solidFill>
                  <a:srgbClr val="FF0000"/>
                </a:solidFill>
              </a:rPr>
              <a:t>članovi </a:t>
            </a:r>
          </a:p>
          <a:p>
            <a:pPr algn="ctr"/>
            <a:r>
              <a:rPr lang="hr-HR">
                <a:solidFill>
                  <a:srgbClr val="FF0000"/>
                </a:solidFill>
              </a:rPr>
              <a:t>razmjera</a:t>
            </a:r>
          </a:p>
        </p:txBody>
      </p:sp>
      <p:sp>
        <p:nvSpPr>
          <p:cNvPr id="14" name="Pravokutnik 13"/>
          <p:cNvSpPr>
            <a:spLocks noChangeArrowheads="1"/>
          </p:cNvSpPr>
          <p:nvPr/>
        </p:nvSpPr>
        <p:spPr bwMode="auto">
          <a:xfrm>
            <a:off x="3001963" y="2103438"/>
            <a:ext cx="17129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2400" i="1"/>
              <a:t>a : b = c : d</a:t>
            </a:r>
            <a:endParaRPr lang="hr-HR" sz="2400"/>
          </a:p>
        </p:txBody>
      </p:sp>
      <p:sp>
        <p:nvSpPr>
          <p:cNvPr id="16" name="Elipsa 15"/>
          <p:cNvSpPr/>
          <p:nvPr/>
        </p:nvSpPr>
        <p:spPr>
          <a:xfrm>
            <a:off x="3990975" y="2020888"/>
            <a:ext cx="252413" cy="598487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7" name="Elipsa 16"/>
          <p:cNvSpPr/>
          <p:nvPr/>
        </p:nvSpPr>
        <p:spPr>
          <a:xfrm>
            <a:off x="3465513" y="2025650"/>
            <a:ext cx="252412" cy="598488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8" name="Strelica savijena prema gore 17"/>
          <p:cNvSpPr/>
          <p:nvPr/>
        </p:nvSpPr>
        <p:spPr>
          <a:xfrm rot="5400000">
            <a:off x="2534444" y="3256756"/>
            <a:ext cx="1512888" cy="238125"/>
          </a:xfrm>
          <a:prstGeom prst="bentUpArrow">
            <a:avLst>
              <a:gd name="adj1" fmla="val 7143"/>
              <a:gd name="adj2" fmla="val 16071"/>
              <a:gd name="adj3" fmla="val 35713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9" name="Strelica savijena prema gore 18"/>
          <p:cNvSpPr/>
          <p:nvPr/>
        </p:nvSpPr>
        <p:spPr>
          <a:xfrm rot="16200000" flipH="1">
            <a:off x="3675063" y="3273425"/>
            <a:ext cx="1512887" cy="214313"/>
          </a:xfrm>
          <a:prstGeom prst="bentUpArrow">
            <a:avLst>
              <a:gd name="adj1" fmla="val 7143"/>
              <a:gd name="adj2" fmla="val 16071"/>
              <a:gd name="adj3" fmla="val 35713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graphicFrame>
        <p:nvGraphicFramePr>
          <p:cNvPr id="20" name="Object 2"/>
          <p:cNvGraphicFramePr>
            <a:graphicFrameLocks noChangeAspect="1"/>
          </p:cNvGraphicFramePr>
          <p:nvPr/>
        </p:nvGraphicFramePr>
        <p:xfrm>
          <a:off x="3316288" y="5270500"/>
          <a:ext cx="1104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4" imgW="1104840" imgH="901440" progId="Equation.DSMT4">
                  <p:embed/>
                </p:oleObj>
              </mc:Choice>
              <mc:Fallback>
                <p:oleObj name="Equation" r:id="rId4" imgW="1104840" imgH="9014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6288" y="5270500"/>
                        <a:ext cx="11049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 animBg="1"/>
      <p:bldP spid="11" grpId="0"/>
      <p:bldP spid="13" grpId="0"/>
      <p:bldP spid="14" grpId="0"/>
      <p:bldP spid="16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aobljeni pravokutnik 5"/>
          <p:cNvSpPr/>
          <p:nvPr/>
        </p:nvSpPr>
        <p:spPr>
          <a:xfrm>
            <a:off x="880533" y="790222"/>
            <a:ext cx="7168445" cy="857956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4" name="TekstniOkvir 3"/>
          <p:cNvSpPr txBox="1">
            <a:spLocks noChangeArrowheads="1"/>
          </p:cNvSpPr>
          <p:nvPr/>
        </p:nvSpPr>
        <p:spPr bwMode="auto">
          <a:xfrm>
            <a:off x="315913" y="327025"/>
            <a:ext cx="21669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/>
              <a:t>Svojstva razmjera:</a:t>
            </a:r>
          </a:p>
        </p:txBody>
      </p:sp>
      <p:sp>
        <p:nvSpPr>
          <p:cNvPr id="5" name="TekstniOkvir 4"/>
          <p:cNvSpPr txBox="1">
            <a:spLocks noChangeArrowheads="1"/>
          </p:cNvSpPr>
          <p:nvPr/>
        </p:nvSpPr>
        <p:spPr bwMode="auto">
          <a:xfrm>
            <a:off x="1049338" y="869950"/>
            <a:ext cx="72929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61950" indent="-361950"/>
            <a:r>
              <a:rPr lang="hr-HR"/>
              <a:t>1.   Razmjer ostaje sačuvan ako svaki član razmjera pomnožimo ili podijelimo </a:t>
            </a:r>
            <a:r>
              <a:rPr lang="hr-HR" b="1"/>
              <a:t>istim</a:t>
            </a:r>
            <a:r>
              <a:rPr lang="hr-HR"/>
              <a:t> racionalnim brojem (različitim od nule)</a:t>
            </a:r>
          </a:p>
        </p:txBody>
      </p:sp>
      <p:sp>
        <p:nvSpPr>
          <p:cNvPr id="8199" name="TekstniOkvir 6"/>
          <p:cNvSpPr txBox="1">
            <a:spLocks noChangeArrowheads="1"/>
          </p:cNvSpPr>
          <p:nvPr/>
        </p:nvSpPr>
        <p:spPr bwMode="auto">
          <a:xfrm>
            <a:off x="2201863" y="2765425"/>
            <a:ext cx="6651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/>
              <a:t>3 : 4</a:t>
            </a:r>
          </a:p>
        </p:txBody>
      </p:sp>
      <p:sp>
        <p:nvSpPr>
          <p:cNvPr id="8" name="Obični oblačić 7"/>
          <p:cNvSpPr/>
          <p:nvPr/>
        </p:nvSpPr>
        <p:spPr>
          <a:xfrm>
            <a:off x="1455738" y="3386138"/>
            <a:ext cx="2168525" cy="771525"/>
          </a:xfrm>
          <a:prstGeom prst="cloudCallout">
            <a:avLst>
              <a:gd name="adj1" fmla="val 1009"/>
              <a:gd name="adj2" fmla="val -81212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9" name="TekstniOkvir 8"/>
          <p:cNvSpPr txBox="1">
            <a:spLocks noChangeArrowheads="1"/>
          </p:cNvSpPr>
          <p:nvPr/>
        </p:nvSpPr>
        <p:spPr bwMode="auto">
          <a:xfrm>
            <a:off x="1444625" y="3414713"/>
            <a:ext cx="2235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hr-HR"/>
              <a:t>oba člana omjera pomnožimo s 5</a:t>
            </a:r>
          </a:p>
        </p:txBody>
      </p:sp>
      <p:sp>
        <p:nvSpPr>
          <p:cNvPr id="8202" name="TekstniOkvir 9"/>
          <p:cNvSpPr txBox="1">
            <a:spLocks noChangeArrowheads="1"/>
          </p:cNvSpPr>
          <p:nvPr/>
        </p:nvSpPr>
        <p:spPr bwMode="auto">
          <a:xfrm>
            <a:off x="2054225" y="2393950"/>
            <a:ext cx="10160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hr-HR"/>
              <a:t>omjer</a:t>
            </a:r>
          </a:p>
        </p:txBody>
      </p:sp>
      <p:sp>
        <p:nvSpPr>
          <p:cNvPr id="11" name="TekstniOkvir 10"/>
          <p:cNvSpPr txBox="1">
            <a:spLocks noChangeArrowheads="1"/>
          </p:cNvSpPr>
          <p:nvPr/>
        </p:nvSpPr>
        <p:spPr bwMode="auto">
          <a:xfrm>
            <a:off x="2709863" y="2765425"/>
            <a:ext cx="17605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/>
              <a:t>= 15 : 20</a:t>
            </a:r>
          </a:p>
        </p:txBody>
      </p:sp>
      <p:sp>
        <p:nvSpPr>
          <p:cNvPr id="12" name="TekstniOkvir 11"/>
          <p:cNvSpPr txBox="1">
            <a:spLocks noChangeArrowheads="1"/>
          </p:cNvSpPr>
          <p:nvPr/>
        </p:nvSpPr>
        <p:spPr bwMode="auto">
          <a:xfrm>
            <a:off x="2940050" y="2387600"/>
            <a:ext cx="1016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hr-HR"/>
              <a:t>omjer</a:t>
            </a:r>
          </a:p>
        </p:txBody>
      </p:sp>
      <p:sp>
        <p:nvSpPr>
          <p:cNvPr id="13" name="Elipsa 12"/>
          <p:cNvSpPr/>
          <p:nvPr/>
        </p:nvSpPr>
        <p:spPr>
          <a:xfrm>
            <a:off x="1998663" y="2743200"/>
            <a:ext cx="1963737" cy="406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4" name="Pravokutnik 13"/>
          <p:cNvSpPr/>
          <p:nvPr/>
        </p:nvSpPr>
        <p:spPr>
          <a:xfrm>
            <a:off x="2238244" y="3306386"/>
            <a:ext cx="1426994" cy="40011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2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RAZMJER</a:t>
            </a:r>
          </a:p>
        </p:txBody>
      </p:sp>
      <p:sp>
        <p:nvSpPr>
          <p:cNvPr id="15" name="TekstniOkvir 14"/>
          <p:cNvSpPr txBox="1">
            <a:spLocks noChangeArrowheads="1"/>
          </p:cNvSpPr>
          <p:nvPr/>
        </p:nvSpPr>
        <p:spPr bwMode="auto">
          <a:xfrm>
            <a:off x="2228850" y="4035425"/>
            <a:ext cx="666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/>
              <a:t>6 : 8</a:t>
            </a:r>
          </a:p>
        </p:txBody>
      </p:sp>
      <p:sp>
        <p:nvSpPr>
          <p:cNvPr id="16" name="TekstniOkvir 15"/>
          <p:cNvSpPr txBox="1">
            <a:spLocks noChangeArrowheads="1"/>
          </p:cNvSpPr>
          <p:nvPr/>
        </p:nvSpPr>
        <p:spPr bwMode="auto">
          <a:xfrm>
            <a:off x="2725738" y="4035425"/>
            <a:ext cx="17621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/>
              <a:t>= 30 : 40</a:t>
            </a:r>
          </a:p>
        </p:txBody>
      </p:sp>
      <p:sp>
        <p:nvSpPr>
          <p:cNvPr id="17" name="TekstniOkvir 16"/>
          <p:cNvSpPr txBox="1">
            <a:spLocks noChangeArrowheads="1"/>
          </p:cNvSpPr>
          <p:nvPr/>
        </p:nvSpPr>
        <p:spPr bwMode="auto">
          <a:xfrm>
            <a:off x="4402138" y="2709863"/>
            <a:ext cx="377031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/>
              <a:t>pomnožimo svaki član razmjera s 2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 animBg="1"/>
      <p:bldP spid="8" grpId="1" animBg="1"/>
      <p:bldP spid="9" grpId="0"/>
      <p:bldP spid="9" grpId="1"/>
      <p:bldP spid="11" grpId="0"/>
      <p:bldP spid="12" grpId="0"/>
      <p:bldP spid="13" grpId="0" animBg="1"/>
      <p:bldP spid="15" grpId="0"/>
      <p:bldP spid="16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Zaobljeni pravokutnik 33"/>
          <p:cNvSpPr/>
          <p:nvPr/>
        </p:nvSpPr>
        <p:spPr>
          <a:xfrm>
            <a:off x="936976" y="3217333"/>
            <a:ext cx="7247466" cy="959556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33" name="TekstniOkvir 32"/>
          <p:cNvSpPr txBox="1">
            <a:spLocks noChangeArrowheads="1"/>
          </p:cNvSpPr>
          <p:nvPr/>
        </p:nvSpPr>
        <p:spPr bwMode="auto">
          <a:xfrm>
            <a:off x="7485063" y="3429000"/>
            <a:ext cx="8016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/>
              <a:t>: </a:t>
            </a:r>
            <a:r>
              <a:rPr lang="hr-HR" sz="2400" i="1">
                <a:solidFill>
                  <a:srgbClr val="0070C0"/>
                </a:solidFill>
              </a:rPr>
              <a:t>b</a:t>
            </a:r>
          </a:p>
        </p:txBody>
      </p:sp>
      <p:sp>
        <p:nvSpPr>
          <p:cNvPr id="2" name="Zaobljeni pravokutnik 1"/>
          <p:cNvSpPr/>
          <p:nvPr/>
        </p:nvSpPr>
        <p:spPr>
          <a:xfrm>
            <a:off x="1614318" y="462841"/>
            <a:ext cx="5576711" cy="857956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2062" name="TekstniOkvir 2"/>
          <p:cNvSpPr txBox="1">
            <a:spLocks noChangeArrowheads="1"/>
          </p:cNvSpPr>
          <p:nvPr/>
        </p:nvSpPr>
        <p:spPr bwMode="auto">
          <a:xfrm>
            <a:off x="1784350" y="541338"/>
            <a:ext cx="56546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61950" indent="-361950"/>
            <a:r>
              <a:rPr lang="hr-HR"/>
              <a:t>2.   Umnožak vanjskih članova razmjera jednak je umnošku unutarnjih članova razmjera.</a:t>
            </a:r>
          </a:p>
        </p:txBody>
      </p:sp>
      <p:sp>
        <p:nvSpPr>
          <p:cNvPr id="4" name="Pravokutnik 3"/>
          <p:cNvSpPr>
            <a:spLocks noChangeArrowheads="1"/>
          </p:cNvSpPr>
          <p:nvPr/>
        </p:nvSpPr>
        <p:spPr bwMode="auto">
          <a:xfrm>
            <a:off x="1535113" y="2228850"/>
            <a:ext cx="171132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2400" i="1">
                <a:solidFill>
                  <a:srgbClr val="FF0000"/>
                </a:solidFill>
              </a:rPr>
              <a:t>a</a:t>
            </a:r>
            <a:r>
              <a:rPr lang="hr-HR" sz="2400" i="1"/>
              <a:t> : </a:t>
            </a:r>
            <a:r>
              <a:rPr lang="hr-HR" sz="2400" i="1">
                <a:solidFill>
                  <a:srgbClr val="0070C0"/>
                </a:solidFill>
              </a:rPr>
              <a:t>b</a:t>
            </a:r>
            <a:r>
              <a:rPr lang="hr-HR" sz="2400" i="1"/>
              <a:t> = </a:t>
            </a:r>
            <a:r>
              <a:rPr lang="hr-HR" sz="2400" i="1">
                <a:solidFill>
                  <a:srgbClr val="0070C0"/>
                </a:solidFill>
              </a:rPr>
              <a:t>c</a:t>
            </a:r>
            <a:r>
              <a:rPr lang="hr-HR" sz="2400" i="1"/>
              <a:t> : </a:t>
            </a:r>
            <a:r>
              <a:rPr lang="hr-HR" sz="2400" i="1">
                <a:solidFill>
                  <a:srgbClr val="FF0000"/>
                </a:solidFill>
              </a:rPr>
              <a:t>d</a:t>
            </a:r>
            <a:endParaRPr lang="hr-HR" sz="2400">
              <a:solidFill>
                <a:srgbClr val="FF0000"/>
              </a:solidFill>
            </a:endParaRPr>
          </a:p>
        </p:txBody>
      </p:sp>
      <p:grpSp>
        <p:nvGrpSpPr>
          <p:cNvPr id="3" name="Grupa 12"/>
          <p:cNvGrpSpPr>
            <a:grpSpLocks/>
          </p:cNvGrpSpPr>
          <p:nvPr/>
        </p:nvGrpSpPr>
        <p:grpSpPr bwMode="auto">
          <a:xfrm>
            <a:off x="1692275" y="2020888"/>
            <a:ext cx="1439863" cy="225425"/>
            <a:chOff x="1500755" y="1648178"/>
            <a:chExt cx="1440000" cy="225778"/>
          </a:xfrm>
        </p:grpSpPr>
        <p:sp>
          <p:nvSpPr>
            <p:cNvPr id="5" name="Strelica savijena prema gore 4"/>
            <p:cNvSpPr/>
            <p:nvPr/>
          </p:nvSpPr>
          <p:spPr>
            <a:xfrm rot="10800000" flipH="1">
              <a:off x="1500755" y="1648178"/>
              <a:ext cx="1440000" cy="214648"/>
            </a:xfrm>
            <a:prstGeom prst="bentUpArrow">
              <a:avLst>
                <a:gd name="adj1" fmla="val 7143"/>
                <a:gd name="adj2" fmla="val 16071"/>
                <a:gd name="adj3" fmla="val 35713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  <p:cxnSp>
          <p:nvCxnSpPr>
            <p:cNvPr id="10" name="Ravni poveznik sa strelicom 9"/>
            <p:cNvCxnSpPr/>
            <p:nvPr/>
          </p:nvCxnSpPr>
          <p:spPr>
            <a:xfrm rot="16200000" flipH="1">
              <a:off x="1400575" y="1765837"/>
              <a:ext cx="216238" cy="0"/>
            </a:xfrm>
            <a:prstGeom prst="straightConnector1">
              <a:avLst/>
            </a:prstGeom>
            <a:ln w="38100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upa 13"/>
          <p:cNvGrpSpPr>
            <a:grpSpLocks/>
          </p:cNvGrpSpPr>
          <p:nvPr/>
        </p:nvGrpSpPr>
        <p:grpSpPr bwMode="auto">
          <a:xfrm>
            <a:off x="2112963" y="2671763"/>
            <a:ext cx="539750" cy="234950"/>
            <a:chOff x="1943555" y="2299308"/>
            <a:chExt cx="540000" cy="235049"/>
          </a:xfrm>
        </p:grpSpPr>
        <p:sp>
          <p:nvSpPr>
            <p:cNvPr id="11" name="Strelica savijena prema gore 10"/>
            <p:cNvSpPr/>
            <p:nvPr/>
          </p:nvSpPr>
          <p:spPr>
            <a:xfrm rot="10800000" flipH="1" flipV="1">
              <a:off x="1943555" y="2319954"/>
              <a:ext cx="540000" cy="214403"/>
            </a:xfrm>
            <a:prstGeom prst="bentUpArrow">
              <a:avLst>
                <a:gd name="adj1" fmla="val 7143"/>
                <a:gd name="adj2" fmla="val 16071"/>
                <a:gd name="adj3" fmla="val 35713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  <p:cxnSp>
          <p:nvCxnSpPr>
            <p:cNvPr id="12" name="Ravni poveznik sa strelicom 11"/>
            <p:cNvCxnSpPr/>
            <p:nvPr/>
          </p:nvCxnSpPr>
          <p:spPr>
            <a:xfrm rot="5400000" flipH="1" flipV="1">
              <a:off x="1841912" y="2407303"/>
              <a:ext cx="215991" cy="0"/>
            </a:xfrm>
            <a:prstGeom prst="straightConnector1">
              <a:avLst/>
            </a:prstGeom>
            <a:ln w="38100">
              <a:solidFill>
                <a:srgbClr val="0070C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Pravokutnik 14"/>
          <p:cNvSpPr>
            <a:spLocks noChangeArrowheads="1"/>
          </p:cNvSpPr>
          <p:nvPr/>
        </p:nvSpPr>
        <p:spPr bwMode="auto">
          <a:xfrm>
            <a:off x="1573213" y="3429000"/>
            <a:ext cx="7747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2400" i="1">
                <a:solidFill>
                  <a:srgbClr val="FF0000"/>
                </a:solidFill>
              </a:rPr>
              <a:t>a</a:t>
            </a:r>
            <a:r>
              <a:rPr lang="hr-HR" sz="2400" i="1"/>
              <a:t> </a:t>
            </a:r>
            <a:r>
              <a:rPr lang="hr-HR" sz="2400" i="1">
                <a:sym typeface="Symbol" pitchFamily="18" charset="2"/>
              </a:rPr>
              <a:t></a:t>
            </a:r>
            <a:r>
              <a:rPr lang="hr-HR" sz="2400" i="1"/>
              <a:t> </a:t>
            </a:r>
            <a:r>
              <a:rPr lang="hr-HR" sz="2400" i="1">
                <a:solidFill>
                  <a:srgbClr val="FF0000"/>
                </a:solidFill>
              </a:rPr>
              <a:t>d</a:t>
            </a:r>
            <a:endParaRPr lang="hr-HR" sz="2400">
              <a:solidFill>
                <a:srgbClr val="0070C0"/>
              </a:solidFill>
            </a:endParaRPr>
          </a:p>
        </p:txBody>
      </p:sp>
      <p:graphicFrame>
        <p:nvGraphicFramePr>
          <p:cNvPr id="46082" name="Object 2"/>
          <p:cNvGraphicFramePr>
            <a:graphicFrameLocks noChangeAspect="1"/>
          </p:cNvGraphicFramePr>
          <p:nvPr/>
        </p:nvGraphicFramePr>
        <p:xfrm>
          <a:off x="6234113" y="1965325"/>
          <a:ext cx="8255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2" imgW="825480" imgH="736560" progId="Equation.DSMT4">
                  <p:embed/>
                </p:oleObj>
              </mc:Choice>
              <mc:Fallback>
                <p:oleObj name="Equation" r:id="rId2" imgW="825480" imgH="7365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4113" y="1965325"/>
                        <a:ext cx="8255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Pravokutnik 16"/>
          <p:cNvSpPr>
            <a:spLocks noChangeArrowheads="1"/>
          </p:cNvSpPr>
          <p:nvPr/>
        </p:nvSpPr>
        <p:spPr bwMode="auto">
          <a:xfrm>
            <a:off x="5778500" y="3429000"/>
            <a:ext cx="7747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2400" i="1">
                <a:solidFill>
                  <a:srgbClr val="FF0000"/>
                </a:solidFill>
              </a:rPr>
              <a:t>a</a:t>
            </a:r>
            <a:r>
              <a:rPr lang="hr-HR" sz="2400" i="1"/>
              <a:t> </a:t>
            </a:r>
            <a:r>
              <a:rPr lang="hr-HR" sz="2400" i="1">
                <a:sym typeface="Symbol" pitchFamily="18" charset="2"/>
              </a:rPr>
              <a:t></a:t>
            </a:r>
            <a:r>
              <a:rPr lang="hr-HR" sz="2400" i="1"/>
              <a:t> </a:t>
            </a:r>
            <a:r>
              <a:rPr lang="hr-HR" sz="2400" i="1">
                <a:solidFill>
                  <a:srgbClr val="FF0000"/>
                </a:solidFill>
              </a:rPr>
              <a:t>d</a:t>
            </a:r>
            <a:endParaRPr lang="hr-HR" sz="2400">
              <a:solidFill>
                <a:srgbClr val="0070C0"/>
              </a:solidFill>
            </a:endParaRPr>
          </a:p>
        </p:txBody>
      </p:sp>
      <p:cxnSp>
        <p:nvCxnSpPr>
          <p:cNvPr id="19" name="Ravni poveznik sa strelicom 18"/>
          <p:cNvCxnSpPr/>
          <p:nvPr/>
        </p:nvCxnSpPr>
        <p:spPr>
          <a:xfrm rot="16200000" flipH="1">
            <a:off x="6434931" y="2178844"/>
            <a:ext cx="373063" cy="327025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vni poveznik sa strelicom 19"/>
          <p:cNvCxnSpPr/>
          <p:nvPr/>
        </p:nvCxnSpPr>
        <p:spPr>
          <a:xfrm rot="5400000" flipH="1" flipV="1">
            <a:off x="6440488" y="2162175"/>
            <a:ext cx="371475" cy="327025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Pravokutnik 20"/>
          <p:cNvSpPr>
            <a:spLocks noChangeArrowheads="1"/>
          </p:cNvSpPr>
          <p:nvPr/>
        </p:nvSpPr>
        <p:spPr bwMode="auto">
          <a:xfrm>
            <a:off x="6469063" y="3429000"/>
            <a:ext cx="10207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2400" i="1"/>
              <a:t>= </a:t>
            </a:r>
            <a:r>
              <a:rPr lang="hr-HR" sz="2400" i="1">
                <a:solidFill>
                  <a:srgbClr val="0070C0"/>
                </a:solidFill>
              </a:rPr>
              <a:t>b </a:t>
            </a:r>
            <a:r>
              <a:rPr lang="hr-HR" sz="2400" i="1">
                <a:sym typeface="Symbol" pitchFamily="18" charset="2"/>
              </a:rPr>
              <a:t></a:t>
            </a:r>
            <a:r>
              <a:rPr lang="hr-HR" sz="2400" i="1"/>
              <a:t> </a:t>
            </a:r>
            <a:r>
              <a:rPr lang="hr-HR" sz="2400" i="1">
                <a:solidFill>
                  <a:srgbClr val="0070C0"/>
                </a:solidFill>
              </a:rPr>
              <a:t>c</a:t>
            </a:r>
            <a:endParaRPr lang="hr-HR" sz="2400">
              <a:solidFill>
                <a:srgbClr val="0070C0"/>
              </a:solidFill>
            </a:endParaRPr>
          </a:p>
        </p:txBody>
      </p:sp>
      <p:sp>
        <p:nvSpPr>
          <p:cNvPr id="22" name="Pravokutnik 21"/>
          <p:cNvSpPr>
            <a:spLocks noChangeArrowheads="1"/>
          </p:cNvSpPr>
          <p:nvPr/>
        </p:nvSpPr>
        <p:spPr bwMode="auto">
          <a:xfrm>
            <a:off x="2257425" y="3429000"/>
            <a:ext cx="10223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2400" i="1"/>
              <a:t>= </a:t>
            </a:r>
            <a:r>
              <a:rPr lang="hr-HR" sz="2400" i="1">
                <a:solidFill>
                  <a:srgbClr val="0070C0"/>
                </a:solidFill>
              </a:rPr>
              <a:t>b </a:t>
            </a:r>
            <a:r>
              <a:rPr lang="hr-HR" sz="2400" i="1">
                <a:sym typeface="Symbol" pitchFamily="18" charset="2"/>
              </a:rPr>
              <a:t></a:t>
            </a:r>
            <a:r>
              <a:rPr lang="hr-HR" sz="2400" i="1"/>
              <a:t> </a:t>
            </a:r>
            <a:r>
              <a:rPr lang="hr-HR" sz="2400" i="1">
                <a:solidFill>
                  <a:srgbClr val="0070C0"/>
                </a:solidFill>
              </a:rPr>
              <a:t>c</a:t>
            </a:r>
            <a:endParaRPr lang="hr-HR" sz="2400">
              <a:solidFill>
                <a:srgbClr val="0070C0"/>
              </a:solidFill>
            </a:endParaRPr>
          </a:p>
        </p:txBody>
      </p:sp>
      <p:graphicFrame>
        <p:nvGraphicFramePr>
          <p:cNvPr id="46083" name="Object 3"/>
          <p:cNvGraphicFramePr>
            <a:graphicFrameLocks noChangeAspect="1"/>
          </p:cNvGraphicFramePr>
          <p:nvPr/>
        </p:nvGraphicFramePr>
        <p:xfrm>
          <a:off x="2065338" y="4468813"/>
          <a:ext cx="10795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4" imgW="1079280" imgH="736560" progId="Equation.DSMT4">
                  <p:embed/>
                </p:oleObj>
              </mc:Choice>
              <mc:Fallback>
                <p:oleObj name="Equation" r:id="rId4" imgW="1079280" imgH="7365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5338" y="4468813"/>
                        <a:ext cx="10795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4" name="Object 4"/>
          <p:cNvGraphicFramePr>
            <a:graphicFrameLocks noChangeAspect="1"/>
          </p:cNvGraphicFramePr>
          <p:nvPr/>
        </p:nvGraphicFramePr>
        <p:xfrm>
          <a:off x="2005013" y="5607050"/>
          <a:ext cx="11049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6" imgW="1104840" imgH="736560" progId="Equation.DSMT4">
                  <p:embed/>
                </p:oleObj>
              </mc:Choice>
              <mc:Fallback>
                <p:oleObj name="Equation" r:id="rId6" imgW="1104840" imgH="7365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5013" y="5607050"/>
                        <a:ext cx="11049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5" name="Object 5"/>
          <p:cNvGraphicFramePr>
            <a:graphicFrameLocks noChangeAspect="1"/>
          </p:cNvGraphicFramePr>
          <p:nvPr/>
        </p:nvGraphicFramePr>
        <p:xfrm>
          <a:off x="6000750" y="4456113"/>
          <a:ext cx="11049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8" imgW="1104840" imgH="736560" progId="Equation.DSMT4">
                  <p:embed/>
                </p:oleObj>
              </mc:Choice>
              <mc:Fallback>
                <p:oleObj name="Equation" r:id="rId8" imgW="1104840" imgH="7365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0750" y="4456113"/>
                        <a:ext cx="11049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6" name="Object 6"/>
          <p:cNvGraphicFramePr>
            <a:graphicFrameLocks noChangeAspect="1"/>
          </p:cNvGraphicFramePr>
          <p:nvPr/>
        </p:nvGraphicFramePr>
        <p:xfrm>
          <a:off x="5983288" y="5594350"/>
          <a:ext cx="10922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10" imgW="1091880" imgH="736560" progId="Equation.DSMT4">
                  <p:embed/>
                </p:oleObj>
              </mc:Choice>
              <mc:Fallback>
                <p:oleObj name="Equation" r:id="rId10" imgW="1091880" imgH="7365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3288" y="5594350"/>
                        <a:ext cx="10922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8" name="Ravni poveznik 27"/>
          <p:cNvCxnSpPr/>
          <p:nvPr/>
        </p:nvCxnSpPr>
        <p:spPr>
          <a:xfrm rot="5400000">
            <a:off x="2889250" y="3575050"/>
            <a:ext cx="779463" cy="1698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kstniOkvir 28"/>
          <p:cNvSpPr txBox="1">
            <a:spLocks noChangeArrowheads="1"/>
          </p:cNvSpPr>
          <p:nvPr/>
        </p:nvSpPr>
        <p:spPr bwMode="auto">
          <a:xfrm>
            <a:off x="3251200" y="3451225"/>
            <a:ext cx="8016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/>
              <a:t>: </a:t>
            </a:r>
            <a:r>
              <a:rPr lang="hr-HR" sz="2400" i="1">
                <a:solidFill>
                  <a:srgbClr val="FF0000"/>
                </a:solidFill>
              </a:rPr>
              <a:t>d</a:t>
            </a:r>
          </a:p>
        </p:txBody>
      </p:sp>
      <p:sp>
        <p:nvSpPr>
          <p:cNvPr id="30" name="TekstniOkvir 29"/>
          <p:cNvSpPr txBox="1">
            <a:spLocks noChangeArrowheads="1"/>
          </p:cNvSpPr>
          <p:nvPr/>
        </p:nvSpPr>
        <p:spPr bwMode="auto">
          <a:xfrm>
            <a:off x="3244850" y="3454400"/>
            <a:ext cx="8016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/>
              <a:t>: </a:t>
            </a:r>
            <a:r>
              <a:rPr lang="hr-HR" sz="2400" i="1">
                <a:solidFill>
                  <a:srgbClr val="FF0000"/>
                </a:solidFill>
              </a:rPr>
              <a:t>a</a:t>
            </a:r>
          </a:p>
        </p:txBody>
      </p:sp>
      <p:cxnSp>
        <p:nvCxnSpPr>
          <p:cNvPr id="31" name="Ravni poveznik 30"/>
          <p:cNvCxnSpPr/>
          <p:nvPr/>
        </p:nvCxnSpPr>
        <p:spPr>
          <a:xfrm rot="5400000">
            <a:off x="7128669" y="3550444"/>
            <a:ext cx="779463" cy="1682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kstniOkvir 31"/>
          <p:cNvSpPr txBox="1">
            <a:spLocks noChangeArrowheads="1"/>
          </p:cNvSpPr>
          <p:nvPr/>
        </p:nvSpPr>
        <p:spPr bwMode="auto">
          <a:xfrm>
            <a:off x="7478713" y="3429000"/>
            <a:ext cx="8016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/>
              <a:t>: </a:t>
            </a:r>
            <a:r>
              <a:rPr lang="hr-HR" sz="2400" i="1">
                <a:solidFill>
                  <a:srgbClr val="0070C0"/>
                </a:solidFill>
              </a:rPr>
              <a:t>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00"/>
                            </p:stCondLst>
                            <p:childTnLst>
                              <p:par>
                                <p:cTn id="1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3" grpId="1"/>
      <p:bldP spid="4" grpId="0"/>
      <p:bldP spid="15" grpId="0"/>
      <p:bldP spid="17" grpId="0"/>
      <p:bldP spid="21" grpId="0"/>
      <p:bldP spid="22" grpId="0"/>
      <p:bldP spid="29" grpId="0"/>
      <p:bldP spid="29" grpId="1"/>
      <p:bldP spid="30" grpId="0"/>
      <p:bldP spid="30" grpId="1"/>
      <p:bldP spid="32" grpId="0"/>
      <p:bldP spid="32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TekstniOkvir 1"/>
          <p:cNvSpPr txBox="1">
            <a:spLocks noChangeArrowheads="1"/>
          </p:cNvSpPr>
          <p:nvPr/>
        </p:nvSpPr>
        <p:spPr bwMode="auto">
          <a:xfrm>
            <a:off x="293688" y="192088"/>
            <a:ext cx="49450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/>
              <a:t>Odredi </a:t>
            </a:r>
            <a:r>
              <a:rPr lang="hr-HR" i="1"/>
              <a:t>x </a:t>
            </a:r>
            <a:r>
              <a:rPr lang="hr-HR"/>
              <a:t>iz razmjera:</a:t>
            </a:r>
          </a:p>
        </p:txBody>
      </p:sp>
      <p:sp>
        <p:nvSpPr>
          <p:cNvPr id="3079" name="TekstniOkvir 2"/>
          <p:cNvSpPr txBox="1">
            <a:spLocks noChangeArrowheads="1"/>
          </p:cNvSpPr>
          <p:nvPr/>
        </p:nvSpPr>
        <p:spPr bwMode="auto">
          <a:xfrm>
            <a:off x="315913" y="1241425"/>
            <a:ext cx="10953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/>
              <a:t>a) 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919163" y="1323975"/>
          <a:ext cx="13970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2" imgW="1396800" imgH="228600" progId="Equation.DSMT4">
                  <p:embed/>
                </p:oleObj>
              </mc:Choice>
              <mc:Fallback>
                <p:oleObj name="Equation" r:id="rId2" imgW="1396800" imgH="228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9163" y="1323975"/>
                        <a:ext cx="13970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kstniOkvir 7"/>
          <p:cNvSpPr txBox="1">
            <a:spLocks noChangeArrowheads="1"/>
          </p:cNvSpPr>
          <p:nvPr/>
        </p:nvSpPr>
        <p:spPr bwMode="auto">
          <a:xfrm>
            <a:off x="4572000" y="1212850"/>
            <a:ext cx="4397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/>
              <a:t>b) </a:t>
            </a:r>
          </a:p>
        </p:txBody>
      </p:sp>
      <p:graphicFrame>
        <p:nvGraphicFramePr>
          <p:cNvPr id="9" name="Object 6"/>
          <p:cNvGraphicFramePr>
            <a:graphicFrameLocks noChangeAspect="1"/>
          </p:cNvGraphicFramePr>
          <p:nvPr/>
        </p:nvGraphicFramePr>
        <p:xfrm>
          <a:off x="5260975" y="1279525"/>
          <a:ext cx="22098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4" imgW="2209680" imgH="342720" progId="Equation.DSMT4">
                  <p:embed/>
                </p:oleObj>
              </mc:Choice>
              <mc:Fallback>
                <p:oleObj name="Equation" r:id="rId4" imgW="2209680" imgH="3427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0975" y="1279525"/>
                        <a:ext cx="22098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1"/>
          <p:cNvGraphicFramePr>
            <a:graphicFrameLocks noChangeAspect="1"/>
          </p:cNvGraphicFramePr>
          <p:nvPr/>
        </p:nvGraphicFramePr>
        <p:xfrm>
          <a:off x="6089650" y="5332413"/>
          <a:ext cx="1308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6" imgW="1307880" imgH="571320" progId="Equation.DSMT4">
                  <p:embed/>
                </p:oleObj>
              </mc:Choice>
              <mc:Fallback>
                <p:oleObj name="Equation" r:id="rId6" imgW="1307880" imgH="57132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9650" y="5332413"/>
                        <a:ext cx="13081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Elipsa 14"/>
          <p:cNvSpPr/>
          <p:nvPr/>
        </p:nvSpPr>
        <p:spPr>
          <a:xfrm>
            <a:off x="869950" y="1146175"/>
            <a:ext cx="250825" cy="5984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6" name="Elipsa 15"/>
          <p:cNvSpPr/>
          <p:nvPr/>
        </p:nvSpPr>
        <p:spPr>
          <a:xfrm>
            <a:off x="2049463" y="1150938"/>
            <a:ext cx="250825" cy="5984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7" name="Elipsa 16"/>
          <p:cNvSpPr/>
          <p:nvPr/>
        </p:nvSpPr>
        <p:spPr>
          <a:xfrm>
            <a:off x="1568450" y="1128713"/>
            <a:ext cx="349250" cy="598487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8" name="Elipsa 17"/>
          <p:cNvSpPr/>
          <p:nvPr/>
        </p:nvSpPr>
        <p:spPr>
          <a:xfrm>
            <a:off x="1174750" y="1146175"/>
            <a:ext cx="250825" cy="598488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grpSp>
        <p:nvGrpSpPr>
          <p:cNvPr id="2" name="Grupa 18"/>
          <p:cNvGrpSpPr>
            <a:grpSpLocks/>
          </p:cNvGrpSpPr>
          <p:nvPr/>
        </p:nvGrpSpPr>
        <p:grpSpPr bwMode="auto">
          <a:xfrm>
            <a:off x="901700" y="892175"/>
            <a:ext cx="1296988" cy="225425"/>
            <a:chOff x="1500755" y="1648178"/>
            <a:chExt cx="1440000" cy="225778"/>
          </a:xfrm>
        </p:grpSpPr>
        <p:sp>
          <p:nvSpPr>
            <p:cNvPr id="20" name="Strelica savijena prema gore 19"/>
            <p:cNvSpPr/>
            <p:nvPr/>
          </p:nvSpPr>
          <p:spPr>
            <a:xfrm rot="10800000" flipH="1">
              <a:off x="1500755" y="1648178"/>
              <a:ext cx="1440000" cy="214649"/>
            </a:xfrm>
            <a:prstGeom prst="bentUpArrow">
              <a:avLst>
                <a:gd name="adj1" fmla="val 7143"/>
                <a:gd name="adj2" fmla="val 16071"/>
                <a:gd name="adj3" fmla="val 35713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  <p:cxnSp>
          <p:nvCxnSpPr>
            <p:cNvPr id="21" name="Ravni poveznik sa strelicom 20"/>
            <p:cNvCxnSpPr/>
            <p:nvPr/>
          </p:nvCxnSpPr>
          <p:spPr>
            <a:xfrm rot="16200000" flipH="1">
              <a:off x="1399686" y="1765837"/>
              <a:ext cx="216238" cy="0"/>
            </a:xfrm>
            <a:prstGeom prst="straightConnector1">
              <a:avLst/>
            </a:prstGeom>
            <a:ln w="38100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upa 21"/>
          <p:cNvGrpSpPr>
            <a:grpSpLocks/>
          </p:cNvGrpSpPr>
          <p:nvPr/>
        </p:nvGrpSpPr>
        <p:grpSpPr bwMode="auto">
          <a:xfrm>
            <a:off x="1266825" y="1746250"/>
            <a:ext cx="539750" cy="234950"/>
            <a:chOff x="1943555" y="2299308"/>
            <a:chExt cx="540000" cy="235049"/>
          </a:xfrm>
        </p:grpSpPr>
        <p:sp>
          <p:nvSpPr>
            <p:cNvPr id="23" name="Strelica savijena prema gore 22"/>
            <p:cNvSpPr/>
            <p:nvPr/>
          </p:nvSpPr>
          <p:spPr>
            <a:xfrm rot="10800000" flipH="1" flipV="1">
              <a:off x="1943555" y="2319955"/>
              <a:ext cx="540000" cy="214402"/>
            </a:xfrm>
            <a:prstGeom prst="bentUpArrow">
              <a:avLst>
                <a:gd name="adj1" fmla="val 7143"/>
                <a:gd name="adj2" fmla="val 16071"/>
                <a:gd name="adj3" fmla="val 35713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  <p:cxnSp>
          <p:nvCxnSpPr>
            <p:cNvPr id="24" name="Ravni poveznik sa strelicom 23"/>
            <p:cNvCxnSpPr/>
            <p:nvPr/>
          </p:nvCxnSpPr>
          <p:spPr>
            <a:xfrm rot="5400000" flipH="1" flipV="1">
              <a:off x="1841912" y="2407303"/>
              <a:ext cx="215991" cy="0"/>
            </a:xfrm>
            <a:prstGeom prst="straightConnector1">
              <a:avLst/>
            </a:prstGeom>
            <a:ln w="38100">
              <a:solidFill>
                <a:srgbClr val="0070C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Elipsa 24"/>
          <p:cNvSpPr/>
          <p:nvPr/>
        </p:nvSpPr>
        <p:spPr>
          <a:xfrm>
            <a:off x="5226050" y="1185863"/>
            <a:ext cx="711200" cy="50323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26" name="Elipsa 25"/>
          <p:cNvSpPr/>
          <p:nvPr/>
        </p:nvSpPr>
        <p:spPr>
          <a:xfrm>
            <a:off x="7292975" y="1168400"/>
            <a:ext cx="252413" cy="5032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27" name="Elipsa 26"/>
          <p:cNvSpPr/>
          <p:nvPr/>
        </p:nvSpPr>
        <p:spPr>
          <a:xfrm>
            <a:off x="6473825" y="1179513"/>
            <a:ext cx="695325" cy="504825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28" name="Elipsa 27"/>
          <p:cNvSpPr/>
          <p:nvPr/>
        </p:nvSpPr>
        <p:spPr>
          <a:xfrm>
            <a:off x="6045200" y="1162050"/>
            <a:ext cx="209550" cy="504825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grpSp>
        <p:nvGrpSpPr>
          <p:cNvPr id="4" name="Grupa 28"/>
          <p:cNvGrpSpPr>
            <a:grpSpLocks/>
          </p:cNvGrpSpPr>
          <p:nvPr/>
        </p:nvGrpSpPr>
        <p:grpSpPr bwMode="auto">
          <a:xfrm>
            <a:off x="5581650" y="874713"/>
            <a:ext cx="1871663" cy="225425"/>
            <a:chOff x="1500755" y="1648178"/>
            <a:chExt cx="1440000" cy="225778"/>
          </a:xfrm>
        </p:grpSpPr>
        <p:sp>
          <p:nvSpPr>
            <p:cNvPr id="30" name="Strelica savijena prema gore 29"/>
            <p:cNvSpPr/>
            <p:nvPr/>
          </p:nvSpPr>
          <p:spPr>
            <a:xfrm rot="10800000" flipH="1">
              <a:off x="1500755" y="1648178"/>
              <a:ext cx="1440000" cy="214648"/>
            </a:xfrm>
            <a:prstGeom prst="bentUpArrow">
              <a:avLst>
                <a:gd name="adj1" fmla="val 7143"/>
                <a:gd name="adj2" fmla="val 16071"/>
                <a:gd name="adj3" fmla="val 35713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  <p:cxnSp>
          <p:nvCxnSpPr>
            <p:cNvPr id="31" name="Ravni poveznik sa strelicom 30"/>
            <p:cNvCxnSpPr/>
            <p:nvPr/>
          </p:nvCxnSpPr>
          <p:spPr>
            <a:xfrm rot="16200000" flipH="1">
              <a:off x="1399964" y="1765837"/>
              <a:ext cx="216238" cy="0"/>
            </a:xfrm>
            <a:prstGeom prst="straightConnector1">
              <a:avLst/>
            </a:prstGeom>
            <a:ln w="38100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upa 31"/>
          <p:cNvGrpSpPr>
            <a:grpSpLocks/>
          </p:cNvGrpSpPr>
          <p:nvPr/>
        </p:nvGrpSpPr>
        <p:grpSpPr bwMode="auto">
          <a:xfrm>
            <a:off x="6137275" y="1731963"/>
            <a:ext cx="755650" cy="231775"/>
            <a:chOff x="1943555" y="2301689"/>
            <a:chExt cx="540000" cy="232668"/>
          </a:xfrm>
        </p:grpSpPr>
        <p:sp>
          <p:nvSpPr>
            <p:cNvPr id="33" name="Strelica savijena prema gore 32"/>
            <p:cNvSpPr/>
            <p:nvPr/>
          </p:nvSpPr>
          <p:spPr>
            <a:xfrm rot="10800000" flipH="1" flipV="1">
              <a:off x="1943555" y="2319218"/>
              <a:ext cx="540000" cy="215139"/>
            </a:xfrm>
            <a:prstGeom prst="bentUpArrow">
              <a:avLst>
                <a:gd name="adj1" fmla="val 7143"/>
                <a:gd name="adj2" fmla="val 16071"/>
                <a:gd name="adj3" fmla="val 35713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  <p:cxnSp>
          <p:nvCxnSpPr>
            <p:cNvPr id="34" name="Ravni poveznik sa strelicom 33"/>
            <p:cNvCxnSpPr/>
            <p:nvPr/>
          </p:nvCxnSpPr>
          <p:spPr>
            <a:xfrm rot="5400000" flipH="1" flipV="1">
              <a:off x="1838593" y="2410055"/>
              <a:ext cx="216732" cy="0"/>
            </a:xfrm>
            <a:prstGeom prst="straightConnector1">
              <a:avLst/>
            </a:prstGeom>
            <a:ln w="38100">
              <a:solidFill>
                <a:srgbClr val="0070C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kstniOkvir 34"/>
          <p:cNvSpPr txBox="1">
            <a:spLocks noChangeArrowheads="1"/>
          </p:cNvSpPr>
          <p:nvPr/>
        </p:nvSpPr>
        <p:spPr bwMode="auto">
          <a:xfrm>
            <a:off x="790575" y="2314575"/>
            <a:ext cx="133191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>
                <a:solidFill>
                  <a:srgbClr val="0070C0"/>
                </a:solidFill>
              </a:rPr>
              <a:t>2.5 </a:t>
            </a:r>
            <a:r>
              <a:rPr lang="hr-HR">
                <a:sym typeface="Symbol" pitchFamily="18" charset="2"/>
              </a:rPr>
              <a:t></a:t>
            </a:r>
            <a:r>
              <a:rPr lang="hr-HR">
                <a:solidFill>
                  <a:srgbClr val="0070C0"/>
                </a:solidFill>
                <a:sym typeface="Symbol" pitchFamily="18" charset="2"/>
              </a:rPr>
              <a:t> </a:t>
            </a:r>
            <a:r>
              <a:rPr lang="hr-HR" i="1">
                <a:solidFill>
                  <a:srgbClr val="0070C0"/>
                </a:solidFill>
                <a:sym typeface="Symbol" pitchFamily="18" charset="2"/>
              </a:rPr>
              <a:t>x</a:t>
            </a:r>
            <a:r>
              <a:rPr lang="hr-HR">
                <a:solidFill>
                  <a:srgbClr val="0070C0"/>
                </a:solidFill>
                <a:sym typeface="Symbol" pitchFamily="18" charset="2"/>
              </a:rPr>
              <a:t> </a:t>
            </a:r>
            <a:endParaRPr lang="hr-HR">
              <a:solidFill>
                <a:srgbClr val="0070C0"/>
              </a:solidFill>
            </a:endParaRPr>
          </a:p>
        </p:txBody>
      </p:sp>
      <p:sp>
        <p:nvSpPr>
          <p:cNvPr id="36" name="TekstniOkvir 35"/>
          <p:cNvSpPr txBox="1">
            <a:spLocks noChangeArrowheads="1"/>
          </p:cNvSpPr>
          <p:nvPr/>
        </p:nvSpPr>
        <p:spPr bwMode="auto">
          <a:xfrm>
            <a:off x="1466850" y="2314575"/>
            <a:ext cx="16144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/>
              <a:t>= </a:t>
            </a:r>
            <a:r>
              <a:rPr lang="hr-HR">
                <a:solidFill>
                  <a:srgbClr val="FF0000"/>
                </a:solidFill>
              </a:rPr>
              <a:t>50</a:t>
            </a:r>
          </a:p>
        </p:txBody>
      </p:sp>
      <p:sp>
        <p:nvSpPr>
          <p:cNvPr id="39" name="TekstniOkvir 38"/>
          <p:cNvSpPr txBox="1">
            <a:spLocks noChangeArrowheads="1"/>
          </p:cNvSpPr>
          <p:nvPr/>
        </p:nvSpPr>
        <p:spPr bwMode="auto">
          <a:xfrm>
            <a:off x="1263650" y="3070225"/>
            <a:ext cx="23828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i="1"/>
              <a:t>x</a:t>
            </a:r>
            <a:r>
              <a:rPr lang="hr-HR"/>
              <a:t> = 50 : 2.5</a:t>
            </a:r>
          </a:p>
        </p:txBody>
      </p:sp>
      <p:sp>
        <p:nvSpPr>
          <p:cNvPr id="41" name="TekstniOkvir 40"/>
          <p:cNvSpPr txBox="1">
            <a:spLocks noChangeArrowheads="1"/>
          </p:cNvSpPr>
          <p:nvPr/>
        </p:nvSpPr>
        <p:spPr bwMode="auto">
          <a:xfrm>
            <a:off x="1303338" y="3854450"/>
            <a:ext cx="23828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i="1"/>
              <a:t>x</a:t>
            </a:r>
            <a:r>
              <a:rPr lang="hr-HR"/>
              <a:t> = 20</a:t>
            </a:r>
          </a:p>
        </p:txBody>
      </p:sp>
      <p:sp>
        <p:nvSpPr>
          <p:cNvPr id="42" name="TekstniOkvir 41"/>
          <p:cNvSpPr txBox="1">
            <a:spLocks noChangeArrowheads="1"/>
          </p:cNvSpPr>
          <p:nvPr/>
        </p:nvSpPr>
        <p:spPr bwMode="auto">
          <a:xfrm>
            <a:off x="6118225" y="2292350"/>
            <a:ext cx="15922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/>
              <a:t>=</a:t>
            </a:r>
            <a:r>
              <a:rPr lang="hr-HR">
                <a:solidFill>
                  <a:srgbClr val="0070C0"/>
                </a:solidFill>
              </a:rPr>
              <a:t> 4(3</a:t>
            </a:r>
            <a:r>
              <a:rPr lang="hr-HR" i="1">
                <a:solidFill>
                  <a:srgbClr val="0070C0"/>
                </a:solidFill>
              </a:rPr>
              <a:t>x</a:t>
            </a:r>
            <a:r>
              <a:rPr lang="hr-HR">
                <a:solidFill>
                  <a:srgbClr val="0070C0"/>
                </a:solidFill>
              </a:rPr>
              <a:t> – 1)</a:t>
            </a:r>
          </a:p>
        </p:txBody>
      </p:sp>
      <p:sp>
        <p:nvSpPr>
          <p:cNvPr id="43" name="TekstniOkvir 42"/>
          <p:cNvSpPr txBox="1">
            <a:spLocks noChangeArrowheads="1"/>
          </p:cNvSpPr>
          <p:nvPr/>
        </p:nvSpPr>
        <p:spPr bwMode="auto">
          <a:xfrm>
            <a:off x="5311775" y="2292350"/>
            <a:ext cx="11112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>
                <a:solidFill>
                  <a:srgbClr val="FF0000"/>
                </a:solidFill>
              </a:rPr>
              <a:t>5(3 – </a:t>
            </a:r>
            <a:r>
              <a:rPr lang="hr-HR" i="1">
                <a:solidFill>
                  <a:srgbClr val="FF0000"/>
                </a:solidFill>
              </a:rPr>
              <a:t>x</a:t>
            </a:r>
            <a:r>
              <a:rPr lang="hr-HR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44" name="TekstniOkvir 43"/>
          <p:cNvSpPr txBox="1">
            <a:spLocks noChangeArrowheads="1"/>
          </p:cNvSpPr>
          <p:nvPr/>
        </p:nvSpPr>
        <p:spPr bwMode="auto">
          <a:xfrm>
            <a:off x="5311775" y="3070225"/>
            <a:ext cx="27543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/>
              <a:t>15 – 5</a:t>
            </a:r>
            <a:r>
              <a:rPr lang="hr-HR" i="1"/>
              <a:t>x </a:t>
            </a:r>
            <a:r>
              <a:rPr lang="hr-HR"/>
              <a:t>= 12</a:t>
            </a:r>
            <a:r>
              <a:rPr lang="hr-HR" i="1"/>
              <a:t>x</a:t>
            </a:r>
            <a:r>
              <a:rPr lang="hr-HR"/>
              <a:t> – 4</a:t>
            </a:r>
          </a:p>
        </p:txBody>
      </p:sp>
      <p:sp>
        <p:nvSpPr>
          <p:cNvPr id="45" name="TekstniOkvir 44"/>
          <p:cNvSpPr txBox="1">
            <a:spLocks noChangeArrowheads="1"/>
          </p:cNvSpPr>
          <p:nvPr/>
        </p:nvSpPr>
        <p:spPr bwMode="auto">
          <a:xfrm>
            <a:off x="5029200" y="3854450"/>
            <a:ext cx="27543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/>
              <a:t>– 5</a:t>
            </a:r>
            <a:r>
              <a:rPr lang="hr-HR" i="1"/>
              <a:t>x</a:t>
            </a:r>
            <a:r>
              <a:rPr lang="hr-HR"/>
              <a:t> – 12</a:t>
            </a:r>
            <a:r>
              <a:rPr lang="hr-HR" i="1"/>
              <a:t>x</a:t>
            </a:r>
            <a:r>
              <a:rPr lang="hr-HR"/>
              <a:t> = – 4 – 15 </a:t>
            </a:r>
          </a:p>
        </p:txBody>
      </p:sp>
      <p:sp>
        <p:nvSpPr>
          <p:cNvPr id="46" name="TekstniOkvir 45"/>
          <p:cNvSpPr txBox="1">
            <a:spLocks noChangeArrowheads="1"/>
          </p:cNvSpPr>
          <p:nvPr/>
        </p:nvSpPr>
        <p:spPr bwMode="auto">
          <a:xfrm>
            <a:off x="5570538" y="4605338"/>
            <a:ext cx="14398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/>
              <a:t>– 17</a:t>
            </a:r>
            <a:r>
              <a:rPr lang="hr-HR" i="1"/>
              <a:t>x</a:t>
            </a:r>
            <a:r>
              <a:rPr lang="hr-HR"/>
              <a:t> = –19</a:t>
            </a:r>
          </a:p>
        </p:txBody>
      </p:sp>
      <p:cxnSp>
        <p:nvCxnSpPr>
          <p:cNvPr id="47" name="Ravni poveznik 46"/>
          <p:cNvCxnSpPr/>
          <p:nvPr/>
        </p:nvCxnSpPr>
        <p:spPr>
          <a:xfrm rot="5400000">
            <a:off x="6553201" y="4681537"/>
            <a:ext cx="779462" cy="1698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9" name="Object 14"/>
          <p:cNvGraphicFramePr>
            <a:graphicFrameLocks noChangeAspect="1"/>
          </p:cNvGraphicFramePr>
          <p:nvPr/>
        </p:nvGraphicFramePr>
        <p:xfrm>
          <a:off x="7010400" y="4486275"/>
          <a:ext cx="762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8" imgW="761760" imgH="622080" progId="Equation.DSMT4">
                  <p:embed/>
                </p:oleObj>
              </mc:Choice>
              <mc:Fallback>
                <p:oleObj name="Equation" r:id="rId8" imgW="761760" imgH="6220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4486275"/>
                        <a:ext cx="7620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00"/>
                            </p:stCondLst>
                            <p:childTnLst>
                              <p:par>
                                <p:cTn id="1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5" grpId="0" animBg="1"/>
      <p:bldP spid="16" grpId="0" animBg="1"/>
      <p:bldP spid="17" grpId="0" animBg="1"/>
      <p:bldP spid="18" grpId="0" animBg="1"/>
      <p:bldP spid="25" grpId="0" animBg="1"/>
      <p:bldP spid="26" grpId="0" animBg="1"/>
      <p:bldP spid="27" grpId="0" animBg="1"/>
      <p:bldP spid="28" grpId="0" animBg="1"/>
      <p:bldP spid="35" grpId="0"/>
      <p:bldP spid="36" grpId="0"/>
      <p:bldP spid="39" grpId="0"/>
      <p:bldP spid="41" grpId="0"/>
      <p:bldP spid="42" grpId="0"/>
      <p:bldP spid="43" grpId="0"/>
      <p:bldP spid="44" grpId="0"/>
      <p:bldP spid="45" grpId="0"/>
      <p:bldP spid="4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aobljeni pravokutnik 1"/>
          <p:cNvSpPr/>
          <p:nvPr/>
        </p:nvSpPr>
        <p:spPr>
          <a:xfrm>
            <a:off x="337325" y="408631"/>
            <a:ext cx="7631289" cy="1343382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3" name="TekstniOkvir 2"/>
          <p:cNvSpPr txBox="1"/>
          <p:nvPr/>
        </p:nvSpPr>
        <p:spPr>
          <a:xfrm>
            <a:off x="506413" y="487363"/>
            <a:ext cx="777875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61950" indent="-361950" fontAlgn="auto">
              <a:spcBef>
                <a:spcPts val="0"/>
              </a:spcBef>
              <a:spcAft>
                <a:spcPts val="0"/>
              </a:spcAft>
              <a:buFontTx/>
              <a:buAutoNum type="arabicPeriod" startAt="3"/>
              <a:defRPr/>
            </a:pPr>
            <a:r>
              <a:rPr lang="hr-HR" dirty="0">
                <a:latin typeface="+mn-lt"/>
                <a:cs typeface="+mn-cs"/>
              </a:rPr>
              <a:t>Razmjer ostaje sačuvan ako:</a:t>
            </a:r>
          </a:p>
          <a:p>
            <a:pPr marL="704850" indent="-342900" fontAlgn="auto">
              <a:spcBef>
                <a:spcPts val="0"/>
              </a:spcBef>
              <a:spcAft>
                <a:spcPts val="0"/>
              </a:spcAft>
              <a:buFontTx/>
              <a:buAutoNum type="alphaLcParenR"/>
              <a:defRPr/>
            </a:pPr>
            <a:r>
              <a:rPr lang="hr-HR" dirty="0">
                <a:latin typeface="+mn-lt"/>
                <a:cs typeface="+mn-cs"/>
              </a:rPr>
              <a:t>unutarnji članovi zamijene svoja mjesta</a:t>
            </a:r>
          </a:p>
          <a:p>
            <a:pPr marL="704850" indent="-342900" fontAlgn="auto">
              <a:spcBef>
                <a:spcPts val="0"/>
              </a:spcBef>
              <a:spcAft>
                <a:spcPts val="0"/>
              </a:spcAft>
              <a:buFontTx/>
              <a:buAutoNum type="alphaLcParenR"/>
              <a:defRPr/>
            </a:pPr>
            <a:r>
              <a:rPr lang="hr-HR" dirty="0">
                <a:latin typeface="+mn-lt"/>
                <a:cs typeface="+mn-cs"/>
              </a:rPr>
              <a:t>vanjski članovi zamijene svoja mjesta</a:t>
            </a:r>
          </a:p>
          <a:p>
            <a:pPr marL="704850" indent="-342900" fontAlgn="auto">
              <a:spcBef>
                <a:spcPts val="0"/>
              </a:spcBef>
              <a:spcAft>
                <a:spcPts val="0"/>
              </a:spcAft>
              <a:buFontTx/>
              <a:buAutoNum type="alphaLcParenR"/>
              <a:defRPr/>
            </a:pPr>
            <a:r>
              <a:rPr lang="hr-HR" dirty="0">
                <a:latin typeface="+mn-lt"/>
                <a:cs typeface="+mn-cs"/>
              </a:rPr>
              <a:t>na svakoj strani jednakosti članovi omjera zamijene svoja mjesta</a:t>
            </a:r>
          </a:p>
        </p:txBody>
      </p:sp>
      <p:sp>
        <p:nvSpPr>
          <p:cNvPr id="4" name="Pravokutnik 3"/>
          <p:cNvSpPr>
            <a:spLocks noChangeArrowheads="1"/>
          </p:cNvSpPr>
          <p:nvPr/>
        </p:nvSpPr>
        <p:spPr bwMode="auto">
          <a:xfrm>
            <a:off x="1230313" y="3052763"/>
            <a:ext cx="17287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2400">
                <a:solidFill>
                  <a:srgbClr val="FF0000"/>
                </a:solidFill>
              </a:rPr>
              <a:t>3</a:t>
            </a:r>
            <a:r>
              <a:rPr lang="hr-HR" sz="2400"/>
              <a:t> : </a:t>
            </a:r>
            <a:r>
              <a:rPr lang="hr-HR" sz="2400">
                <a:solidFill>
                  <a:srgbClr val="0070C0"/>
                </a:solidFill>
              </a:rPr>
              <a:t>4</a:t>
            </a:r>
            <a:r>
              <a:rPr lang="hr-HR" sz="2400"/>
              <a:t> = </a:t>
            </a:r>
            <a:r>
              <a:rPr lang="hr-HR" sz="2400">
                <a:solidFill>
                  <a:srgbClr val="0070C0"/>
                </a:solidFill>
              </a:rPr>
              <a:t>6</a:t>
            </a:r>
            <a:r>
              <a:rPr lang="hr-HR" sz="2400"/>
              <a:t> : </a:t>
            </a:r>
            <a:r>
              <a:rPr lang="hr-HR" sz="240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5" name="Pravokutnik 4"/>
          <p:cNvSpPr>
            <a:spLocks noChangeArrowheads="1"/>
          </p:cNvSpPr>
          <p:nvPr/>
        </p:nvSpPr>
        <p:spPr bwMode="auto">
          <a:xfrm>
            <a:off x="1223963" y="3654425"/>
            <a:ext cx="17303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2400">
                <a:solidFill>
                  <a:srgbClr val="FF0000"/>
                </a:solidFill>
              </a:rPr>
              <a:t>3</a:t>
            </a:r>
            <a:r>
              <a:rPr lang="hr-HR" sz="2400"/>
              <a:t> : </a:t>
            </a:r>
            <a:r>
              <a:rPr lang="hr-HR" sz="2400">
                <a:solidFill>
                  <a:srgbClr val="0070C0"/>
                </a:solidFill>
              </a:rPr>
              <a:t>6</a:t>
            </a:r>
            <a:r>
              <a:rPr lang="hr-HR" sz="2400"/>
              <a:t> = </a:t>
            </a:r>
            <a:r>
              <a:rPr lang="hr-HR" sz="2400">
                <a:solidFill>
                  <a:srgbClr val="0070C0"/>
                </a:solidFill>
              </a:rPr>
              <a:t>4</a:t>
            </a:r>
            <a:r>
              <a:rPr lang="hr-HR" sz="2400"/>
              <a:t> : </a:t>
            </a:r>
            <a:r>
              <a:rPr lang="hr-HR" sz="240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6" name="Pravokutnik 5"/>
          <p:cNvSpPr>
            <a:spLocks noChangeArrowheads="1"/>
          </p:cNvSpPr>
          <p:nvPr/>
        </p:nvSpPr>
        <p:spPr bwMode="auto">
          <a:xfrm>
            <a:off x="5829300" y="3081338"/>
            <a:ext cx="17303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2400">
                <a:solidFill>
                  <a:srgbClr val="FF0000"/>
                </a:solidFill>
              </a:rPr>
              <a:t>3</a:t>
            </a:r>
            <a:r>
              <a:rPr lang="hr-HR" sz="2400"/>
              <a:t> : </a:t>
            </a:r>
            <a:r>
              <a:rPr lang="hr-HR" sz="2400">
                <a:solidFill>
                  <a:srgbClr val="0070C0"/>
                </a:solidFill>
              </a:rPr>
              <a:t>4</a:t>
            </a:r>
            <a:r>
              <a:rPr lang="hr-HR" sz="2400"/>
              <a:t> = </a:t>
            </a:r>
            <a:r>
              <a:rPr lang="hr-HR" sz="2400">
                <a:solidFill>
                  <a:srgbClr val="0070C0"/>
                </a:solidFill>
              </a:rPr>
              <a:t>6</a:t>
            </a:r>
            <a:r>
              <a:rPr lang="hr-HR" sz="2400"/>
              <a:t> : </a:t>
            </a:r>
            <a:r>
              <a:rPr lang="hr-HR" sz="240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7" name="Pravokutnik 6"/>
          <p:cNvSpPr>
            <a:spLocks noChangeArrowheads="1"/>
          </p:cNvSpPr>
          <p:nvPr/>
        </p:nvSpPr>
        <p:spPr bwMode="auto">
          <a:xfrm>
            <a:off x="5868988" y="3654425"/>
            <a:ext cx="17303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2400">
                <a:solidFill>
                  <a:srgbClr val="FF0000"/>
                </a:solidFill>
              </a:rPr>
              <a:t>8</a:t>
            </a:r>
            <a:r>
              <a:rPr lang="hr-HR" sz="2400"/>
              <a:t> : </a:t>
            </a:r>
            <a:r>
              <a:rPr lang="hr-HR" sz="2400">
                <a:solidFill>
                  <a:srgbClr val="0070C0"/>
                </a:solidFill>
              </a:rPr>
              <a:t>4</a:t>
            </a:r>
            <a:r>
              <a:rPr lang="hr-HR" sz="2400"/>
              <a:t> = </a:t>
            </a:r>
            <a:r>
              <a:rPr lang="hr-HR" sz="2400">
                <a:solidFill>
                  <a:srgbClr val="0070C0"/>
                </a:solidFill>
              </a:rPr>
              <a:t>6</a:t>
            </a:r>
            <a:r>
              <a:rPr lang="hr-HR" sz="2400"/>
              <a:t> : </a:t>
            </a:r>
            <a:r>
              <a:rPr lang="hr-HR" sz="2400">
                <a:solidFill>
                  <a:srgbClr val="FF0000"/>
                </a:solidFill>
              </a:rPr>
              <a:t>3</a:t>
            </a:r>
          </a:p>
        </p:txBody>
      </p:sp>
      <p:grpSp>
        <p:nvGrpSpPr>
          <p:cNvPr id="8" name="Grupa 7"/>
          <p:cNvGrpSpPr>
            <a:grpSpLocks/>
          </p:cNvGrpSpPr>
          <p:nvPr/>
        </p:nvGrpSpPr>
        <p:grpSpPr bwMode="auto">
          <a:xfrm flipV="1">
            <a:off x="1819275" y="2863850"/>
            <a:ext cx="539750" cy="234950"/>
            <a:chOff x="1943555" y="2299308"/>
            <a:chExt cx="540000" cy="235049"/>
          </a:xfrm>
        </p:grpSpPr>
        <p:sp>
          <p:nvSpPr>
            <p:cNvPr id="9" name="Strelica savijena prema gore 8"/>
            <p:cNvSpPr/>
            <p:nvPr/>
          </p:nvSpPr>
          <p:spPr>
            <a:xfrm rot="10800000" flipH="1" flipV="1">
              <a:off x="1943555" y="2319954"/>
              <a:ext cx="540000" cy="214403"/>
            </a:xfrm>
            <a:prstGeom prst="bentUpArrow">
              <a:avLst>
                <a:gd name="adj1" fmla="val 7143"/>
                <a:gd name="adj2" fmla="val 16071"/>
                <a:gd name="adj3" fmla="val 35713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  <p:cxnSp>
          <p:nvCxnSpPr>
            <p:cNvPr id="10" name="Ravni poveznik sa strelicom 9"/>
            <p:cNvCxnSpPr/>
            <p:nvPr/>
          </p:nvCxnSpPr>
          <p:spPr>
            <a:xfrm rot="5400000" flipH="1" flipV="1">
              <a:off x="1841912" y="2407303"/>
              <a:ext cx="215991" cy="0"/>
            </a:xfrm>
            <a:prstGeom prst="straightConnector1">
              <a:avLst/>
            </a:prstGeom>
            <a:ln w="38100">
              <a:solidFill>
                <a:srgbClr val="0070C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TekstniOkvir 10"/>
          <p:cNvSpPr txBox="1">
            <a:spLocks noChangeArrowheads="1"/>
          </p:cNvSpPr>
          <p:nvPr/>
        </p:nvSpPr>
        <p:spPr bwMode="auto">
          <a:xfrm>
            <a:off x="1817688" y="2506663"/>
            <a:ext cx="51911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/>
              <a:t>3a)</a:t>
            </a:r>
          </a:p>
        </p:txBody>
      </p:sp>
      <p:grpSp>
        <p:nvGrpSpPr>
          <p:cNvPr id="12" name="Grupa 11"/>
          <p:cNvGrpSpPr>
            <a:grpSpLocks/>
          </p:cNvGrpSpPr>
          <p:nvPr/>
        </p:nvGrpSpPr>
        <p:grpSpPr bwMode="auto">
          <a:xfrm>
            <a:off x="5981700" y="2844800"/>
            <a:ext cx="1441450" cy="225425"/>
            <a:chOff x="1500755" y="1648178"/>
            <a:chExt cx="1440000" cy="225778"/>
          </a:xfrm>
        </p:grpSpPr>
        <p:sp>
          <p:nvSpPr>
            <p:cNvPr id="13" name="Strelica savijena prema gore 12"/>
            <p:cNvSpPr/>
            <p:nvPr/>
          </p:nvSpPr>
          <p:spPr>
            <a:xfrm rot="10800000" flipH="1">
              <a:off x="1500755" y="1648178"/>
              <a:ext cx="1440000" cy="214649"/>
            </a:xfrm>
            <a:prstGeom prst="bentUpArrow">
              <a:avLst>
                <a:gd name="adj1" fmla="val 7143"/>
                <a:gd name="adj2" fmla="val 16071"/>
                <a:gd name="adj3" fmla="val 35713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  <p:cxnSp>
          <p:nvCxnSpPr>
            <p:cNvPr id="14" name="Ravni poveznik sa strelicom 13"/>
            <p:cNvCxnSpPr/>
            <p:nvPr/>
          </p:nvCxnSpPr>
          <p:spPr>
            <a:xfrm rot="16200000" flipH="1">
              <a:off x="1400566" y="1765837"/>
              <a:ext cx="216238" cy="0"/>
            </a:xfrm>
            <a:prstGeom prst="straightConnector1">
              <a:avLst/>
            </a:prstGeom>
            <a:ln w="38100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TekstniOkvir 14"/>
          <p:cNvSpPr txBox="1">
            <a:spLocks noChangeArrowheads="1"/>
          </p:cNvSpPr>
          <p:nvPr/>
        </p:nvSpPr>
        <p:spPr bwMode="auto">
          <a:xfrm>
            <a:off x="6383338" y="2478088"/>
            <a:ext cx="5191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/>
              <a:t>3b)</a:t>
            </a:r>
          </a:p>
        </p:txBody>
      </p:sp>
      <p:sp>
        <p:nvSpPr>
          <p:cNvPr id="16" name="Pravokutnik 15"/>
          <p:cNvSpPr>
            <a:spLocks noChangeArrowheads="1"/>
          </p:cNvSpPr>
          <p:nvPr/>
        </p:nvSpPr>
        <p:spPr bwMode="auto">
          <a:xfrm>
            <a:off x="3549650" y="5226050"/>
            <a:ext cx="17303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2400">
                <a:solidFill>
                  <a:srgbClr val="FF0000"/>
                </a:solidFill>
              </a:rPr>
              <a:t>3</a:t>
            </a:r>
            <a:r>
              <a:rPr lang="hr-HR" sz="2400"/>
              <a:t> : </a:t>
            </a:r>
            <a:r>
              <a:rPr lang="hr-HR" sz="2400">
                <a:solidFill>
                  <a:srgbClr val="0070C0"/>
                </a:solidFill>
              </a:rPr>
              <a:t>4</a:t>
            </a:r>
            <a:r>
              <a:rPr lang="hr-HR" sz="2400"/>
              <a:t> = </a:t>
            </a:r>
            <a:r>
              <a:rPr lang="hr-HR" sz="2400">
                <a:solidFill>
                  <a:srgbClr val="0070C0"/>
                </a:solidFill>
              </a:rPr>
              <a:t>6</a:t>
            </a:r>
            <a:r>
              <a:rPr lang="hr-HR" sz="2400"/>
              <a:t> : </a:t>
            </a:r>
            <a:r>
              <a:rPr lang="hr-HR" sz="240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17" name="Pravokutnik 16"/>
          <p:cNvSpPr>
            <a:spLocks noChangeArrowheads="1"/>
          </p:cNvSpPr>
          <p:nvPr/>
        </p:nvSpPr>
        <p:spPr bwMode="auto">
          <a:xfrm>
            <a:off x="3543300" y="5827713"/>
            <a:ext cx="17303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2400">
                <a:solidFill>
                  <a:srgbClr val="0070C0"/>
                </a:solidFill>
              </a:rPr>
              <a:t>4</a:t>
            </a:r>
            <a:r>
              <a:rPr lang="hr-HR" sz="2400"/>
              <a:t> : </a:t>
            </a:r>
            <a:r>
              <a:rPr lang="hr-HR" sz="2400">
                <a:solidFill>
                  <a:srgbClr val="FF0000"/>
                </a:solidFill>
              </a:rPr>
              <a:t>3</a:t>
            </a:r>
            <a:r>
              <a:rPr lang="hr-HR" sz="2400"/>
              <a:t> = </a:t>
            </a:r>
            <a:r>
              <a:rPr lang="hr-HR" sz="2400">
                <a:solidFill>
                  <a:srgbClr val="FF0000"/>
                </a:solidFill>
              </a:rPr>
              <a:t>8</a:t>
            </a:r>
            <a:r>
              <a:rPr lang="hr-HR" sz="2400"/>
              <a:t> : </a:t>
            </a:r>
            <a:r>
              <a:rPr lang="hr-HR" sz="2400">
                <a:solidFill>
                  <a:srgbClr val="0070C0"/>
                </a:solidFill>
              </a:rPr>
              <a:t>6</a:t>
            </a:r>
          </a:p>
        </p:txBody>
      </p:sp>
      <p:grpSp>
        <p:nvGrpSpPr>
          <p:cNvPr id="18" name="Grupa 17"/>
          <p:cNvGrpSpPr/>
          <p:nvPr/>
        </p:nvGrpSpPr>
        <p:grpSpPr>
          <a:xfrm flipV="1">
            <a:off x="3676398" y="5014292"/>
            <a:ext cx="540000" cy="235049"/>
            <a:chOff x="1943555" y="2299308"/>
            <a:chExt cx="540000" cy="235049"/>
          </a:xfrm>
          <a:solidFill>
            <a:schemeClr val="tx1"/>
          </a:solidFill>
        </p:grpSpPr>
        <p:sp>
          <p:nvSpPr>
            <p:cNvPr id="19" name="Strelica savijena prema gore 18"/>
            <p:cNvSpPr/>
            <p:nvPr/>
          </p:nvSpPr>
          <p:spPr>
            <a:xfrm rot="10800000" flipH="1" flipV="1">
              <a:off x="1943555" y="2319867"/>
              <a:ext cx="540000" cy="214490"/>
            </a:xfrm>
            <a:prstGeom prst="bentUpArrow">
              <a:avLst>
                <a:gd name="adj1" fmla="val 7143"/>
                <a:gd name="adj2" fmla="val 16071"/>
                <a:gd name="adj3" fmla="val 35713"/>
              </a:avLst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  <p:cxnSp>
          <p:nvCxnSpPr>
            <p:cNvPr id="20" name="Ravni poveznik sa strelicom 19"/>
            <p:cNvCxnSpPr/>
            <p:nvPr/>
          </p:nvCxnSpPr>
          <p:spPr>
            <a:xfrm rot="5400000" flipH="1" flipV="1">
              <a:off x="1842333" y="2407308"/>
              <a:ext cx="216000" cy="0"/>
            </a:xfrm>
            <a:prstGeom prst="straightConnector1">
              <a:avLst/>
            </a:prstGeom>
            <a:grpFill/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upa 20"/>
          <p:cNvGrpSpPr/>
          <p:nvPr/>
        </p:nvGrpSpPr>
        <p:grpSpPr>
          <a:xfrm flipV="1">
            <a:off x="4596442" y="5008648"/>
            <a:ext cx="540000" cy="235049"/>
            <a:chOff x="1943555" y="2299308"/>
            <a:chExt cx="540000" cy="235049"/>
          </a:xfrm>
          <a:solidFill>
            <a:schemeClr val="tx1"/>
          </a:solidFill>
        </p:grpSpPr>
        <p:sp>
          <p:nvSpPr>
            <p:cNvPr id="22" name="Strelica savijena prema gore 21"/>
            <p:cNvSpPr/>
            <p:nvPr/>
          </p:nvSpPr>
          <p:spPr>
            <a:xfrm rot="10800000" flipH="1" flipV="1">
              <a:off x="1943555" y="2319867"/>
              <a:ext cx="540000" cy="214490"/>
            </a:xfrm>
            <a:prstGeom prst="bentUpArrow">
              <a:avLst>
                <a:gd name="adj1" fmla="val 7143"/>
                <a:gd name="adj2" fmla="val 16071"/>
                <a:gd name="adj3" fmla="val 35713"/>
              </a:avLst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  <p:cxnSp>
          <p:nvCxnSpPr>
            <p:cNvPr id="23" name="Ravni poveznik sa strelicom 22"/>
            <p:cNvCxnSpPr/>
            <p:nvPr/>
          </p:nvCxnSpPr>
          <p:spPr>
            <a:xfrm rot="5400000" flipH="1" flipV="1">
              <a:off x="1842333" y="2407308"/>
              <a:ext cx="216000" cy="0"/>
            </a:xfrm>
            <a:prstGeom prst="straightConnector1">
              <a:avLst/>
            </a:prstGeom>
            <a:grpFill/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TekstniOkvir 23"/>
          <p:cNvSpPr txBox="1">
            <a:spLocks noChangeArrowheads="1"/>
          </p:cNvSpPr>
          <p:nvPr/>
        </p:nvSpPr>
        <p:spPr bwMode="auto">
          <a:xfrm>
            <a:off x="4132263" y="4543425"/>
            <a:ext cx="5191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/>
              <a:t>3c)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11" grpId="0"/>
      <p:bldP spid="15" grpId="0"/>
      <p:bldP spid="16" grpId="0"/>
      <p:bldP spid="17" grpId="0"/>
      <p:bldP spid="24" grpId="0"/>
    </p:bldLst>
  </p:timing>
</p:sld>
</file>

<file path=ppt/theme/theme1.xml><?xml version="1.0" encoding="utf-8"?>
<a:theme xmlns:a="http://schemas.openxmlformats.org/drawingml/2006/main" name="Math 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_proporcija</Template>
  <TotalTime>3</TotalTime>
  <Words>273</Words>
  <Application>Microsoft Office PowerPoint</Application>
  <PresentationFormat>Prikaz na zaslonu (4:3)</PresentationFormat>
  <Paragraphs>56</Paragraphs>
  <Slides>6</Slides>
  <Notes>0</Notes>
  <HiddenSlides>0</HiddenSlides>
  <MMClips>0</MMClips>
  <ScaleCrop>false</ScaleCrop>
  <HeadingPairs>
    <vt:vector size="8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Uloženi OLE poslužitelji</vt:lpstr>
      </vt:variant>
      <vt:variant>
        <vt:i4>1</vt:i4>
      </vt:variant>
      <vt:variant>
        <vt:lpstr>Naslovi slajdova</vt:lpstr>
      </vt:variant>
      <vt:variant>
        <vt:i4>6</vt:i4>
      </vt:variant>
    </vt:vector>
  </HeadingPairs>
  <TitlesOfParts>
    <vt:vector size="11" baseType="lpstr">
      <vt:lpstr>Arial</vt:lpstr>
      <vt:lpstr>Calibri</vt:lpstr>
      <vt:lpstr>Myriad Pro</vt:lpstr>
      <vt:lpstr>Math 7</vt:lpstr>
      <vt:lpstr>Equation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Jasminka Viljevac</dc:creator>
  <cp:lastModifiedBy>Jasminka Viljevac</cp:lastModifiedBy>
  <cp:revision>1</cp:revision>
  <dcterms:created xsi:type="dcterms:W3CDTF">2021-09-16T14:24:12Z</dcterms:created>
  <dcterms:modified xsi:type="dcterms:W3CDTF">2021-09-16T14:27:15Z</dcterms:modified>
</cp:coreProperties>
</file>